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sldIdLst>
    <p:sldId id="256" r:id="rId2"/>
    <p:sldId id="257" r:id="rId3"/>
    <p:sldId id="269" r:id="rId4"/>
    <p:sldId id="270" r:id="rId5"/>
    <p:sldId id="258" r:id="rId6"/>
    <p:sldId id="259" r:id="rId7"/>
    <p:sldId id="262" r:id="rId8"/>
    <p:sldId id="265" r:id="rId9"/>
    <p:sldId id="268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0"/>
    <p:restoredTop sz="94676"/>
  </p:normalViewPr>
  <p:slideViewPr>
    <p:cSldViewPr snapToGrid="0" snapToObjects="1">
      <p:cViewPr varScale="1">
        <p:scale>
          <a:sx n="138" d="100"/>
          <a:sy n="138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8ABE3C1-DBE1-495D-B57B-2849774B866A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0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76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919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69312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145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451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783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7508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856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648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578ACC-22D6-47C1-A373-4FD133E34F3C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8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43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42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6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9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996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384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2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11DB-91D1-1044-BE41-CF121C62C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Demographics and Restaurant Preferences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6BFD0-E35F-5645-BFD9-D76641592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Team “Divas and the Brain”</a:t>
            </a:r>
          </a:p>
          <a:p>
            <a:r>
              <a:rPr lang="en-US" dirty="0"/>
              <a:t>Reyna, </a:t>
            </a:r>
            <a:r>
              <a:rPr lang="en-US" dirty="0" err="1"/>
              <a:t>Shetu</a:t>
            </a:r>
            <a:r>
              <a:rPr lang="en-US" dirty="0"/>
              <a:t>, and Brian</a:t>
            </a:r>
          </a:p>
        </p:txBody>
      </p:sp>
    </p:spTree>
    <p:extLst>
      <p:ext uri="{BB962C8B-B14F-4D97-AF65-F5344CB8AC3E}">
        <p14:creationId xmlns:p14="http://schemas.microsoft.com/office/powerpoint/2010/main" val="228032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39" y="764373"/>
            <a:ext cx="9737362" cy="1293028"/>
          </a:xfrm>
        </p:spPr>
        <p:txBody>
          <a:bodyPr/>
          <a:lstStyle/>
          <a:p>
            <a:r>
              <a:rPr lang="en-US" dirty="0"/>
              <a:t>Correlation: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A88DC-BFD3-304D-A1B2-BFB4B41A0A95}"/>
              </a:ext>
            </a:extLst>
          </p:cNvPr>
          <p:cNvSpPr txBox="1"/>
          <p:nvPr/>
        </p:nvSpPr>
        <p:spPr>
          <a:xfrm>
            <a:off x="156772" y="5501390"/>
            <a:ext cx="2613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0.00014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: 0.138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49374-1A2C-DB40-9B6D-BB22342B380F}"/>
              </a:ext>
            </a:extLst>
          </p:cNvPr>
          <p:cNvSpPr txBox="1"/>
          <p:nvPr/>
        </p:nvSpPr>
        <p:spPr>
          <a:xfrm>
            <a:off x="6162748" y="5493462"/>
            <a:ext cx="2613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0.00034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:0.322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02816-60FC-A24A-8EFF-F4B0B2AE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1" y="1797787"/>
            <a:ext cx="5699135" cy="3527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3912F-B4D0-5448-980E-C1251B55B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207" y="1797787"/>
            <a:ext cx="6012908" cy="35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2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84BDF-88D9-0F4B-88F0-48211779D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Zip codes do not are not consistent:</a:t>
            </a:r>
          </a:p>
          <a:p>
            <a:pPr lvl="1"/>
            <a:r>
              <a:rPr lang="en-US" dirty="0"/>
              <a:t>Different sizes (geographic)</a:t>
            </a:r>
          </a:p>
          <a:p>
            <a:pPr lvl="1"/>
            <a:r>
              <a:rPr lang="en-US" dirty="0"/>
              <a:t>Irregular boundary shapes</a:t>
            </a:r>
          </a:p>
          <a:p>
            <a:pPr lvl="1"/>
            <a:r>
              <a:rPr lang="en-US" dirty="0"/>
              <a:t>Widely varying populations</a:t>
            </a:r>
          </a:p>
          <a:p>
            <a:r>
              <a:rPr lang="en-US" dirty="0"/>
              <a:t>Yelp data not fully representative</a:t>
            </a:r>
          </a:p>
          <a:p>
            <a:pPr lvl="1"/>
            <a:r>
              <a:rPr lang="en-US" dirty="0"/>
              <a:t>Not categorize restaurant types correctly</a:t>
            </a:r>
          </a:p>
          <a:p>
            <a:pPr lvl="1"/>
            <a:r>
              <a:rPr lang="en-US" dirty="0"/>
              <a:t>Not cover all restaurants</a:t>
            </a:r>
          </a:p>
          <a:p>
            <a:r>
              <a:rPr lang="en-US" dirty="0"/>
              <a:t>Correlation and causality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8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208CF-0104-8B4C-BDF6-97F105B6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0" y="133350"/>
            <a:ext cx="8140700" cy="659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4D7C9-111B-3E40-BDC6-2F2162A22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631" y="133350"/>
            <a:ext cx="3224004" cy="659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31756-D8B6-8844-9B4C-40C2665FB201}"/>
              </a:ext>
            </a:extLst>
          </p:cNvPr>
          <p:cNvSpPr txBox="1"/>
          <p:nvPr/>
        </p:nvSpPr>
        <p:spPr>
          <a:xfrm>
            <a:off x="8901693" y="4892032"/>
            <a:ext cx="2763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80236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Denver, CO Suburbs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 pop: 5,917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Mexican Restaurants: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5D8AC-7757-9545-8EFA-E40F5F776AB8}"/>
              </a:ext>
            </a:extLst>
          </p:cNvPr>
          <p:cNvSpPr/>
          <p:nvPr/>
        </p:nvSpPr>
        <p:spPr>
          <a:xfrm>
            <a:off x="1779986" y="4059759"/>
            <a:ext cx="3434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98022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Enumclaw, WA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 pop: 7,966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Mexican Restaurants: 0</a:t>
            </a:r>
          </a:p>
        </p:txBody>
      </p:sp>
      <p:pic>
        <p:nvPicPr>
          <p:cNvPr id="1026" name="Picture 2" descr="Redflag Com - Red Flag Icon Transparent Background (512x512)">
            <a:extLst>
              <a:ext uri="{FF2B5EF4-FFF2-40B4-BE49-F238E27FC236}">
                <a16:creationId xmlns:a16="http://schemas.microsoft.com/office/drawing/2014/main" id="{8A624FC3-2E5C-2141-8DE4-F69461C9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96" y="2240923"/>
            <a:ext cx="453098" cy="4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flag Com - Red Flag Icon Transparent Background (512x512)">
            <a:extLst>
              <a:ext uri="{FF2B5EF4-FFF2-40B4-BE49-F238E27FC236}">
                <a16:creationId xmlns:a16="http://schemas.microsoft.com/office/drawing/2014/main" id="{7CFDA9BB-511C-1C4C-BD55-FEC9E32F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509" y="4505333"/>
            <a:ext cx="453098" cy="4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0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E811-2E7B-3D4D-8245-0C2EA2DA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33D1-C92F-5E40-AE92-75F98A9C5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91940"/>
          </a:xfrm>
        </p:spPr>
        <p:txBody>
          <a:bodyPr>
            <a:normAutofit/>
          </a:bodyPr>
          <a:lstStyle/>
          <a:p>
            <a:r>
              <a:rPr lang="en-US" dirty="0"/>
              <a:t>US Census Bureau race data for each zip code</a:t>
            </a:r>
          </a:p>
          <a:p>
            <a:r>
              <a:rPr lang="en-US" dirty="0"/>
              <a:t>US Census Bureau income data by zip code</a:t>
            </a:r>
          </a:p>
          <a:p>
            <a:r>
              <a:rPr lang="en-US" dirty="0"/>
              <a:t>Over 30,000 zip codes</a:t>
            </a:r>
          </a:p>
          <a:p>
            <a:endParaRPr lang="en-US" dirty="0"/>
          </a:p>
          <a:p>
            <a:r>
              <a:rPr lang="en-US" dirty="0"/>
              <a:t>Initial Challenges:</a:t>
            </a:r>
          </a:p>
          <a:p>
            <a:pPr lvl="1"/>
            <a:r>
              <a:rPr lang="en-US" dirty="0"/>
              <a:t>Zip codes are stored as different types in each database (string vs integer)</a:t>
            </a:r>
          </a:p>
          <a:p>
            <a:pPr lvl="1"/>
            <a:r>
              <a:rPr lang="en-US" dirty="0"/>
              <a:t>Zip codes in Puerto Rico</a:t>
            </a:r>
          </a:p>
          <a:p>
            <a:pPr lvl="1"/>
            <a:r>
              <a:rPr lang="en-US" dirty="0"/>
              <a:t>Zip codes with zero or very low population count</a:t>
            </a:r>
          </a:p>
          <a:p>
            <a:pPr lvl="1"/>
            <a:endParaRPr lang="en-US" dirty="0"/>
          </a:p>
          <a:p>
            <a:r>
              <a:rPr lang="en-US" b="1" dirty="0"/>
              <a:t>Filtered data: ~10,000 U.S. zip codes</a:t>
            </a:r>
          </a:p>
        </p:txBody>
      </p:sp>
    </p:spTree>
    <p:extLst>
      <p:ext uri="{BB962C8B-B14F-4D97-AF65-F5344CB8AC3E}">
        <p14:creationId xmlns:p14="http://schemas.microsoft.com/office/powerpoint/2010/main" val="98113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247E-E43A-774C-A47D-C2AB5C51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zip code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11422-2BEA-444A-A9E3-DAEFA3C82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277" y="1797271"/>
            <a:ext cx="7417487" cy="50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DE03-083F-3E41-BF70-7C2A295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Zip code population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F493E-3C6E-0243-8835-0A79DB59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28" y="1914066"/>
            <a:ext cx="5327072" cy="4497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BAC8EE-0862-014D-9E76-D11950F0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0" y="1914066"/>
            <a:ext cx="5236260" cy="44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0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EDDE-6E4B-9145-9421-C0ACD139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additional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73DA-C042-2246-9578-F4A629A0C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Yelp Fusion API</a:t>
            </a:r>
          </a:p>
          <a:p>
            <a:pPr lvl="1"/>
            <a:r>
              <a:rPr lang="en-US" dirty="0"/>
              <a:t>Limited to 5,000 API calls per day</a:t>
            </a:r>
          </a:p>
          <a:p>
            <a:pPr lvl="1"/>
            <a:r>
              <a:rPr lang="en-US" dirty="0"/>
              <a:t>Limited to 50 results per page</a:t>
            </a:r>
          </a:p>
          <a:p>
            <a:r>
              <a:rPr lang="en-US" dirty="0"/>
              <a:t>Sliced data into 5 random samples of 250 records</a:t>
            </a:r>
          </a:p>
          <a:p>
            <a:pPr lvl="1"/>
            <a:r>
              <a:rPr lang="en-US" dirty="0"/>
              <a:t>Nested “for” loops to query Yelp for each zip code</a:t>
            </a:r>
          </a:p>
          <a:p>
            <a:pPr lvl="1"/>
            <a:r>
              <a:rPr lang="en-US" dirty="0"/>
              <a:t>Gather data by type: Mexican, Chinese, Fast Food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0F0B3-7274-6F4C-983A-B474C9362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47085"/>
            <a:ext cx="5346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89D3-EEDA-C949-B9AD-B1F03177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AAA66-1E01-DD42-A871-341919DE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between demographics and restaurant preferences</a:t>
            </a:r>
          </a:p>
          <a:p>
            <a:endParaRPr lang="en-US" dirty="0"/>
          </a:p>
          <a:p>
            <a:r>
              <a:rPr lang="en-US" dirty="0"/>
              <a:t>Chose 3 target restaurant types:</a:t>
            </a:r>
          </a:p>
          <a:p>
            <a:pPr lvl="1"/>
            <a:r>
              <a:rPr lang="en-US" dirty="0"/>
              <a:t>Mexican (correlation with Hispanic population)</a:t>
            </a:r>
          </a:p>
          <a:p>
            <a:pPr lvl="1"/>
            <a:r>
              <a:rPr lang="en-US" dirty="0"/>
              <a:t>Chinese (correlation with Asian population)</a:t>
            </a:r>
          </a:p>
          <a:p>
            <a:pPr lvl="1"/>
            <a:r>
              <a:rPr lang="en-US" dirty="0"/>
              <a:t>Fast Food (correlation with income level)</a:t>
            </a:r>
          </a:p>
        </p:txBody>
      </p:sp>
    </p:spTree>
    <p:extLst>
      <p:ext uri="{BB962C8B-B14F-4D97-AF65-F5344CB8AC3E}">
        <p14:creationId xmlns:p14="http://schemas.microsoft.com/office/powerpoint/2010/main" val="417551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39" y="764373"/>
            <a:ext cx="9737362" cy="1293028"/>
          </a:xfrm>
        </p:spPr>
        <p:txBody>
          <a:bodyPr/>
          <a:lstStyle/>
          <a:p>
            <a:r>
              <a:rPr lang="en-US" dirty="0"/>
              <a:t>Correlation: Race and Food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71596-4150-F942-8788-DC1E1EE8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2" y="1738756"/>
            <a:ext cx="5764530" cy="3637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B0072-7251-D745-932E-A2E5FA7D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48" y="1765744"/>
            <a:ext cx="5872480" cy="3583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A88DC-BFD3-304D-A1B2-BFB4B41A0A95}"/>
              </a:ext>
            </a:extLst>
          </p:cNvPr>
          <p:cNvSpPr txBox="1"/>
          <p:nvPr/>
        </p:nvSpPr>
        <p:spPr>
          <a:xfrm>
            <a:off x="156772" y="5501390"/>
            <a:ext cx="278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0.031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 0.028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0.562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49374-1A2C-DB40-9B6D-BB22342B380F}"/>
              </a:ext>
            </a:extLst>
          </p:cNvPr>
          <p:cNvSpPr txBox="1"/>
          <p:nvPr/>
        </p:nvSpPr>
        <p:spPr>
          <a:xfrm>
            <a:off x="6162748" y="5493462"/>
            <a:ext cx="278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0.534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 0.590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</p:spTree>
    <p:extLst>
      <p:ext uri="{BB962C8B-B14F-4D97-AF65-F5344CB8AC3E}">
        <p14:creationId xmlns:p14="http://schemas.microsoft.com/office/powerpoint/2010/main" val="5217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06FE-5D58-834F-8D0F-CE76EEC8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6E987-9F45-3040-B8F8-30B02414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3" y="1772591"/>
            <a:ext cx="5764530" cy="365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26215-563F-7244-BA46-518AA986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29" y="1772590"/>
            <a:ext cx="5764530" cy="365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2F03C-BA14-204C-B994-FAB74B7523F0}"/>
              </a:ext>
            </a:extLst>
          </p:cNvPr>
          <p:cNvSpPr txBox="1"/>
          <p:nvPr/>
        </p:nvSpPr>
        <p:spPr>
          <a:xfrm>
            <a:off x="156772" y="5501390"/>
            <a:ext cx="278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0.386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 0.305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938CE-987F-C94D-B2D4-E2C014FC30DF}"/>
              </a:ext>
            </a:extLst>
          </p:cNvPr>
          <p:cNvSpPr txBox="1"/>
          <p:nvPr/>
        </p:nvSpPr>
        <p:spPr>
          <a:xfrm>
            <a:off x="6162748" y="5493462"/>
            <a:ext cx="278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slope: 0.349</a:t>
            </a:r>
          </a:p>
          <a:p>
            <a:r>
              <a:rPr lang="en-US" sz="2400" b="1" dirty="0" err="1"/>
              <a:t>r_squared</a:t>
            </a:r>
            <a:r>
              <a:rPr lang="en-US" sz="2400" b="1" dirty="0"/>
              <a:t> : 0.453</a:t>
            </a:r>
          </a:p>
          <a:p>
            <a:r>
              <a:rPr lang="en-US" sz="2400" b="1" dirty="0" err="1"/>
              <a:t>p_value</a:t>
            </a:r>
            <a:r>
              <a:rPr lang="en-US" sz="2400" b="1" dirty="0"/>
              <a:t>: 0.000</a:t>
            </a:r>
          </a:p>
        </p:txBody>
      </p:sp>
    </p:spTree>
    <p:extLst>
      <p:ext uri="{BB962C8B-B14F-4D97-AF65-F5344CB8AC3E}">
        <p14:creationId xmlns:p14="http://schemas.microsoft.com/office/powerpoint/2010/main" val="168856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C438-11C6-DB4B-A54C-24FE25A7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764373"/>
            <a:ext cx="11386128" cy="1293028"/>
          </a:xfrm>
        </p:spPr>
        <p:txBody>
          <a:bodyPr/>
          <a:lstStyle/>
          <a:p>
            <a:r>
              <a:rPr lang="en-US" dirty="0"/>
              <a:t>Correlation: Population and Food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F27C2E-D4A8-C641-97C0-377525FA3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400" y="2057401"/>
            <a:ext cx="6059648" cy="3994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786B1-7FBA-CB4F-8422-24AB01B2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3" y="2057401"/>
            <a:ext cx="5739686" cy="399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D24CA3-4B4F-044D-8DD5-7EFC370CE590}"/>
              </a:ext>
            </a:extLst>
          </p:cNvPr>
          <p:cNvSpPr txBox="1"/>
          <p:nvPr/>
        </p:nvSpPr>
        <p:spPr>
          <a:xfrm>
            <a:off x="193964" y="6280727"/>
            <a:ext cx="1003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number of restaurants for each type is positively correlated to total population!</a:t>
            </a:r>
          </a:p>
        </p:txBody>
      </p:sp>
    </p:spTree>
    <p:extLst>
      <p:ext uri="{BB962C8B-B14F-4D97-AF65-F5344CB8AC3E}">
        <p14:creationId xmlns:p14="http://schemas.microsoft.com/office/powerpoint/2010/main" val="109898582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{19346E2D-AA77-3140-8341-22623834F5D7}tf10001079</Template>
  <TotalTime>253</TotalTime>
  <Words>327</Words>
  <Application>Microsoft Macintosh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Vapor Trail</vt:lpstr>
      <vt:lpstr>Demographics and Restaurant Preferences</vt:lpstr>
      <vt:lpstr>STARTING dataset</vt:lpstr>
      <vt:lpstr>Sample zip code distribution</vt:lpstr>
      <vt:lpstr>Sample Zip code population</vt:lpstr>
      <vt:lpstr>Gathering additional data</vt:lpstr>
      <vt:lpstr>Hypothesis</vt:lpstr>
      <vt:lpstr>Correlation: Race and Food type</vt:lpstr>
      <vt:lpstr>Unexpected results</vt:lpstr>
      <vt:lpstr>Correlation: Population and Food type</vt:lpstr>
      <vt:lpstr>Correlation: Income</vt:lpstr>
      <vt:lpstr>Challenges and limitations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Demographics and Restaurant Preferences</dc:title>
  <dc:creator>Brian Halbur</dc:creator>
  <cp:lastModifiedBy>Reyna</cp:lastModifiedBy>
  <cp:revision>44</cp:revision>
  <dcterms:created xsi:type="dcterms:W3CDTF">2018-12-15T19:47:15Z</dcterms:created>
  <dcterms:modified xsi:type="dcterms:W3CDTF">2018-12-21T06:29:30Z</dcterms:modified>
</cp:coreProperties>
</file>